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71" r:id="rId13"/>
    <p:sldId id="272" r:id="rId14"/>
    <p:sldId id="273" r:id="rId15"/>
    <p:sldId id="274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28" autoAdjust="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72C9-7387-44CF-B9DD-866C117E820D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1492-9689-45AE-91B8-D3E09FB58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6B92-31F7-45FF-B69F-0D3E1CB7B70F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D024-C663-4229-8469-C79AA9380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13190-9DA7-49F8-A194-4F9003D3A0C8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77648-635B-4206-8F21-ECD4D9E91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47064-9769-4397-B8E1-E1916A62C0CF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96D3-C0B0-4FD2-B0C5-D22414CAD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A278-3B6D-4B33-8BC1-C6022131994F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C660-CF18-4320-B775-02D64DD74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BDF1A-D5FD-470A-898D-B597B74B681C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F1EA-B48A-4A36-B972-074EBD6E7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1D3B-729A-446E-9C9A-1230806F7E45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58DA7-42B0-4306-AE50-25767085E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4C5A-5A9F-42A4-80E2-EB8C4AE0ACC7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6240-873E-45E0-92CA-F32FE773B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A9F4-A044-40C6-ABFE-24CC3D805D9E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4CC1D-E4B7-45BA-9DAE-2E8CACFF0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D810-A69E-48F9-A511-8F1A27323FA3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6677B-4A2E-40D0-B01D-60A392476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4540-A9DA-4022-84A9-B1A91FABE112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0F3C-3BC9-4BCB-822A-1531DA087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2B2355-EE88-4D72-8B37-B7FA06D052FD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F47E36-E5E8-480F-9B78-C2747E774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218488" cy="722313"/>
          </a:xfrm>
        </p:spPr>
        <p:txBody>
          <a:bodyPr/>
          <a:lstStyle/>
          <a:p>
            <a:pPr algn="ctr"/>
            <a:r>
              <a:rPr lang="ru-RU" sz="2000" smtClean="0">
                <a:latin typeface="Arial" charset="0"/>
              </a:rPr>
              <a:t>Муниципальное дошкольное образовательное учреждение 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«Детский сад комбинированного вида №12» п. Романовка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35163"/>
            <a:ext cx="8229600" cy="3078162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Краткая презентация адаптированной основной образовательной программы,  для обучающихся с ограниченными возможностями здоровья (ТНР)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ПРИНЯТА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педагогическом советом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протокол №1 от 31.08.2021г.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68313" y="692150"/>
            <a:ext cx="8280400" cy="5689600"/>
          </a:xfrm>
        </p:spPr>
        <p:txBody>
          <a:bodyPr/>
          <a:lstStyle/>
          <a:p>
            <a:r>
              <a:rPr lang="ru-RU" sz="1200" smtClean="0">
                <a:latin typeface="Times New Roman" pitchFamily="18" charset="0"/>
              </a:rPr>
              <a:t>– устанавливает 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r>
              <a:rPr lang="ru-RU" sz="1200" smtClean="0">
                <a:latin typeface="Times New Roman" pitchFamily="18" charset="0"/>
              </a:rPr>
              <a:t>– определяет пространственное расположение предметов относительно себя, геометрические фигуры;</a:t>
            </a:r>
          </a:p>
          <a:p>
            <a:r>
              <a:rPr lang="ru-RU" sz="1200" smtClean="0">
                <a:latin typeface="Times New Roman" pitchFamily="18" charset="0"/>
              </a:rPr>
              <a:t>– владеет элементарными математическими представлениями: количество в пределах десяти, знает цифры 0, 1–9, соотносит их с количеством предметов; решает простые арифметические задачи устно, используя при необходимости в качестве счетного материала символические изображения;</a:t>
            </a:r>
          </a:p>
          <a:p>
            <a:r>
              <a:rPr lang="ru-RU" sz="1200" smtClean="0">
                <a:latin typeface="Times New Roman" pitchFamily="18" charset="0"/>
              </a:rPr>
              <a:t>– определяет времена года, части суток;</a:t>
            </a:r>
          </a:p>
          <a:p>
            <a:r>
              <a:rPr lang="ru-RU" sz="1200" smtClean="0">
                <a:latin typeface="Times New Roman" pitchFamily="18" charset="0"/>
              </a:rPr>
              <a:t>– самостоятельно получает новую информацию (задает вопросы, экспериментирует);</a:t>
            </a:r>
          </a:p>
          <a:p>
            <a:r>
              <a:rPr lang="ru-RU" sz="1200" smtClean="0">
                <a:latin typeface="Times New Roman" pitchFamily="18" charset="0"/>
              </a:rPr>
              <a:t>– пересказывает литературные произведения, составляет рассказ по иллюстративному материалу (картинкам, картинам, фотографиям), содержание которых отражает эмоциональный, игровой, трудовой, познавательный опыт детей;</a:t>
            </a:r>
          </a:p>
          <a:p>
            <a:r>
              <a:rPr lang="ru-RU" sz="1200" smtClean="0">
                <a:latin typeface="Times New Roman" pitchFamily="18" charset="0"/>
              </a:rPr>
              <a:t>–  составляет рассказы по сюжетным картинкам и по серии сюжетных картинок, используя графические схемы, наглядные опоры;</a:t>
            </a:r>
          </a:p>
          <a:p>
            <a:r>
              <a:rPr lang="ru-RU" sz="1200" smtClean="0">
                <a:latin typeface="Times New Roman" pitchFamily="18" charset="0"/>
              </a:rPr>
              <a:t>– составляет с помощью взрослого небольшие сообщения, рассказы из личного опыта;</a:t>
            </a:r>
          </a:p>
          <a:p>
            <a:r>
              <a:rPr lang="ru-RU" sz="1200" smtClean="0">
                <a:latin typeface="Times New Roman" pitchFamily="18" charset="0"/>
              </a:rPr>
              <a:t>– владеет предпосылками овладения грамотой;</a:t>
            </a:r>
          </a:p>
          <a:p>
            <a:r>
              <a:rPr lang="ru-RU" sz="1200" smtClean="0">
                <a:latin typeface="Times New Roman" pitchFamily="18" charset="0"/>
              </a:rPr>
              <a:t>– стремится к использованию различных средств и материалов в процессе изобразительной деятельности;</a:t>
            </a:r>
          </a:p>
          <a:p>
            <a:r>
              <a:rPr lang="ru-RU" sz="1200" smtClean="0">
                <a:latin typeface="Times New Roman" pitchFamily="18" charset="0"/>
              </a:rPr>
              <a:t>– имеет 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</a:t>
            </a:r>
          </a:p>
          <a:p>
            <a:r>
              <a:rPr lang="ru-RU" sz="1200" smtClean="0">
                <a:latin typeface="Times New Roman" pitchFamily="18" charset="0"/>
              </a:rPr>
              <a:t>– проявляет интерес к произведениям народной, классической и современной музыки, к музыкальным инструментам;</a:t>
            </a:r>
          </a:p>
          <a:p>
            <a:r>
              <a:rPr lang="ru-RU" sz="1200" smtClean="0">
                <a:latin typeface="Times New Roman" pitchFamily="18" charset="0"/>
              </a:rPr>
              <a:t>– сопереживает персонажам художественных произведений;</a:t>
            </a:r>
          </a:p>
          <a:p>
            <a:r>
              <a:rPr lang="ru-RU" sz="1200" smtClean="0">
                <a:latin typeface="Times New Roman" pitchFamily="18" charset="0"/>
              </a:rPr>
              <a:t>– выполняет основные виды движений и упражнения по словесной инструкции взрослых: согласованные движения, а также разноименные и разнонаправленные движения;</a:t>
            </a:r>
          </a:p>
          <a:p>
            <a:r>
              <a:rPr lang="ru-RU" sz="1200" smtClean="0">
                <a:latin typeface="Times New Roman" pitchFamily="18" charset="0"/>
              </a:rPr>
              <a:t>– осуществляет элементарное двигательное и словесное планирование действий в ходе спортивных упражнений;</a:t>
            </a:r>
          </a:p>
          <a:p>
            <a:r>
              <a:rPr lang="ru-RU" sz="1200" smtClean="0">
                <a:latin typeface="Times New Roman" pitchFamily="18" charset="0"/>
              </a:rPr>
              <a:t>– знает и подчиняется правилам подвижных игр, эстафет, игр с элементами спорта;</a:t>
            </a:r>
          </a:p>
          <a:p>
            <a:r>
              <a:rPr lang="ru-RU" sz="1200" smtClean="0">
                <a:latin typeface="Times New Roman" pitchFamily="18" charset="0"/>
              </a:rPr>
              <a:t>– владеет элементарными нормами и правилами здорового образа жизни (в питании, двигательном режиме, закаливании, при формировании полезных привычек и др.).</a:t>
            </a:r>
          </a:p>
          <a:p>
            <a:endParaRPr lang="ru-RU" sz="1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686800" cy="981075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Особенности  направления коррекционной и образовательной деятельности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задача коррекционно – педагогической работы – создание условий для всестороннего развития ребенка с ОВЗ в целях обогащения его социального опыта и гармоничного включения в коллектив сверстников.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профилем группы, образовательная область «Речевое развитие» выдвинута в Программе на первый план, так как овладение родным языком является одним из основных элементов формирования личности.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образовательные области, как «Познавательное развитие», «Социально-коммуникативное развитие», «Художественно-эстетическое развитие»», «Физическое развитие» связаны с основным направлением и позволяют решать задачи умственного, творческого, эстетического, физического и нравственного развития, и, следовательно, решают задачу всестороннего гармоничного развития личности каждого ребенка.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686800" cy="838200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Взаимодействие с семьями воспитанников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Задача специалистов МДОУ «Детский сад комбинированного вида №12» в работе с родителями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smtClean="0">
                <a:latin typeface="Times New Roman" pitchFamily="18" charset="0"/>
              </a:rPr>
              <a:t>активизировать роль родителей в воспитании и обучении ребенка, выработать единое и адекватное понимание проблем ребенка.</a:t>
            </a:r>
          </a:p>
          <a:p>
            <a:r>
              <a:rPr lang="ru-RU" sz="1800" smtClean="0">
                <a:latin typeface="Times New Roman" pitchFamily="18" charset="0"/>
              </a:rPr>
              <a:t>Укрепление и развитие взаимодействия ДОУ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ребенок — его развитие, образование, воспитание, социальная защита и поддержка его достоинства и прав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86800" cy="1143000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Непрерывное взаимодействие учителя-логопеда с родителями осуществляется с помощью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коллективной, индивидуальной и наглядной форм работы.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72000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. Коллективные формы работы учителя-логопеда ДОУ с семьей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1. Групповые родительские собрания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проводятся 3 раза в год: в начале, середине и конце учебного года. Тема каждого собрания сообщается заранее, чтобы родители успели с ней ознакомиться и обсудить друг с другом.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Консультации и семинары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Наиболее актуальными темами для консультаций, семинаров и бесед, которые интересуют родителей, являются следующие: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«Артикуляционная гимнастика»;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«Развитие мелкой моторики»;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«Выполнение домашнего задания»;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«Развитие внимания и мышления»;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«Речевые игры дома»;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«Как следить за автоматизацией звука в домашних условиях»;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«Как учить звуко - буквенному анализу».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. Наглядная форма работы учителя-логопеда ДОУ с семьей - библиотека игр и упражнений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является стимулом к активному участию родителей в коррекционно-логопедическом процессе.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. Индивидуальные формы работы учителя-логопеда ДОУ с семьей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Проводимая индивидуальная работа с родителями позволяет учителю-логопеду установить более тесный контакт с родителями.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42938" y="714375"/>
            <a:ext cx="7972425" cy="795338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предметно - пространственной среды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пространства и разнообразие материалов, оборудования и инвентаря в кабинете учителя-логопеда и групповом помещении в соответствии с Программой обеспечивают:</a:t>
            </a:r>
          </a:p>
          <a:p>
            <a:pPr algn="just">
              <a:buFont typeface="Arial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игровую, познавательную, исследовательскую и творческую активность детей, экспериментирование с доступными детям материалами (в том числе с песком и водой);</a:t>
            </a:r>
          </a:p>
          <a:p>
            <a:pPr algn="just">
              <a:buFont typeface="Arial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двигательную активность, в том числе развитие крупной, мелкой, мимической, артикуляционной моторики, участие в подвижных играх и соревнованиях;</a:t>
            </a:r>
          </a:p>
          <a:p>
            <a:pPr algn="just">
              <a:buFont typeface="Arial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эмоциональное благополучие детей во взаимодействии с предметно- пространственным окружением;</a:t>
            </a:r>
          </a:p>
          <a:p>
            <a:pPr algn="just">
              <a:buFont typeface="Arial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возможность самовыражения детей.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Образовательные ресурсы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2493962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Образовательная здоровьеразвивающая технология «БОС»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3058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785938"/>
            <a:ext cx="8686800" cy="9286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группе компенсирующей направленности для детей с тяжелыми нарушения речи (ТНР)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коррекционное направление работы является приоритетным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0063" y="2428875"/>
            <a:ext cx="8229600" cy="2493963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Образовательная деятельность в группе компенсирующей направленности детей с ограниченными возможностями здоровья (ОВЗ) регулируется Федеральным государственным образовательным стандартом дошкольного образования (ФГОС ДО) и нормативно-правовыми документами.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АООП ДО разработана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sz="1800" dirty="0" smtClean="0">
                <a:latin typeface="Times New Roman" pitchFamily="18" charset="0"/>
              </a:rPr>
              <a:t> Примерную адаптированную   образовательную программу дошкольного образования детей с тяжёлым нарушением речи, одобренную решением федерального </a:t>
            </a:r>
            <a:r>
              <a:rPr lang="ru-RU" sz="1800" dirty="0" err="1" smtClean="0">
                <a:latin typeface="Times New Roman" pitchFamily="18" charset="0"/>
              </a:rPr>
              <a:t>учебно</a:t>
            </a:r>
            <a:r>
              <a:rPr lang="ru-RU" sz="1800" dirty="0" smtClean="0">
                <a:latin typeface="Times New Roman" pitchFamily="18" charset="0"/>
              </a:rPr>
              <a:t> – методического объединения по общему образованию 7 декабря 2017 г. Протокол № 6/17;</a:t>
            </a:r>
          </a:p>
          <a:p>
            <a:pPr>
              <a:buFont typeface="Wingdings 2" pitchFamily="18" charset="2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3000375"/>
            <a:ext cx="7729537" cy="2571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АООП ДО включает следующие образовательные области: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социально-коммуникативное развитие;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познавательное развитие;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речевое развитие;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художественно-эстетическое развитие;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физическое развитие.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928688" y="3357563"/>
            <a:ext cx="7258050" cy="1824037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АООП ДО рассчитана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года пребывания ребенка в группе компенсирующей направленности. Программа создана для детей с первым, вторым, третьим, четвертым уровнями речевого развития при общем недоразвитии речи.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Цель Программы: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5654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1800" smtClean="0">
                <a:latin typeface="Times New Roman" pitchFamily="18" charset="0"/>
              </a:rPr>
              <a:t>Проектирование социальной ситуации развития, осуществление коррекционно-развивающей деятельности и развивающей предметно-пространственной среды, обеспечивающих позитивную социализацию, мотивацию и поддержку индивидуальности ребенка с ограниченными возможностями здоровья (далее – дети с ОВЗ), в том числе с инвалидностью, - воспитанника с тяжёлыми нарушениями речи. 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686800" cy="236538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Задачи, решение которых необходимо для реализации цели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229600" cy="5761037"/>
          </a:xfrm>
        </p:spPr>
        <p:txBody>
          <a:bodyPr>
            <a:normAutofit/>
          </a:bodyPr>
          <a:lstStyle/>
          <a:p>
            <a:r>
              <a:rPr lang="ru-RU" sz="1400" smtClean="0"/>
              <a:t>коррекция недостатков психофизического развития детей с ТНР; </a:t>
            </a:r>
          </a:p>
          <a:p>
            <a:r>
              <a:rPr lang="ru-RU" sz="1400" smtClean="0"/>
              <a:t> охрана и укрепление физического и психического детей с ТНР, в том числе их эмоционального благополучия;</a:t>
            </a:r>
          </a:p>
          <a:p>
            <a:r>
              <a:rPr lang="ru-RU" sz="1400" smtClean="0"/>
              <a:t> обеспечение равных возможностей для полноценного развития ребенка с ТНР в период дошкольного детства независимо от места проживания, пола, нации, языка, социального статуса;</a:t>
            </a:r>
          </a:p>
          <a:p>
            <a:r>
              <a:rPr lang="ru-RU" sz="1400" smtClean="0"/>
              <a:t>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другими детьми, взрослыми и миром;</a:t>
            </a:r>
          </a:p>
          <a:p>
            <a:r>
              <a:rPr lang="ru-RU" sz="1400" smtClean="0"/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1400" smtClean="0"/>
              <a:t>формирование общей культуры личности детей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sz="1400" smtClean="0"/>
              <a:t>формирование социокультурной среды, соответствующей психофизическим и индивидуальным особенностям детей с ТНР;</a:t>
            </a:r>
          </a:p>
          <a:p>
            <a:r>
              <a:rPr lang="ru-RU" sz="1400" smtClean="0"/>
              <a:t>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 с ТНР;</a:t>
            </a:r>
          </a:p>
          <a:p>
            <a:r>
              <a:rPr lang="ru-RU" sz="1400" smtClean="0"/>
              <a:t>обеспечение преемственности целей, задач и содержания дошкольного общего и начального общего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686800" cy="623888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Программа имеет в своей основе  следующие принципы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628775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индивидуализации, учета возможностей, особенностей развития и потребностей каждого ребенка;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индивидуального психолого - педагогического сопровождения;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здоровьесберегающего сопровождения детей в образовательном процессе;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признания каждого ребенка полноправным участником образовательного процесса;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поддержки детской инициативы и формирования познавательных интересов каждого ребенка;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интеграции усилий специалистов;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конкретности и доступности учебного материала, соответствия требований, методов, приемов и условия образования индивидуальным и возрастным особенностям детей;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систематичности и взаимосвязи учебного материала;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постепенности подачи учебного материала;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концентрического наращивания информации в каждой из последующих возрастных групп во всех пяти образовательных областях.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686800" cy="55245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Характеристики, значимые для разработки и реализации «Программы»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Дошкольники с тяжелыми нарушениями речи (общим недоразвитием речи)- это дети с поражением центральной нервной системы, у которых стойкое речевое расстройство сочетается с различными особенностями психической деятельности.</a:t>
            </a:r>
          </a:p>
          <a:p>
            <a:pPr algn="just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Общее недоразвитие речи рассматривается как системное нарушение речевой деятельности, сложные речевые расстройства, при которых у детей нарушено формирование всех компонентов речевой системы, касающихся и звуковой, и смысловой сторон, при нормальном слухе и сохранном интеллекте (Левина Р. Е., Филичева Т. Б., Чиркина Г. В.).</a:t>
            </a:r>
          </a:p>
          <a:p>
            <a:pPr algn="just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Речевая недостаточность при общем недоразвитии речи у дошкольников может варьироваться от полного отсутствия речи до развернутой речи с выраженными проявлениями лексико-грамматического и фонетико-фонематического недоразвития (Левина Р. Е.).</a:t>
            </a:r>
          </a:p>
          <a:p>
            <a:pPr algn="just"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настоящее время выделяют четыре уровня речевого развития, отражающие состояние всех компонентов языковой системы у детей с общим недоразвитием речи (Филичева Т. Б.).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86800" cy="695325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Целевые ориентиры 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(на этапе завершения дошкольного образования)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715000"/>
          </a:xfrm>
        </p:spPr>
        <p:txBody>
          <a:bodyPr/>
          <a:lstStyle/>
          <a:p>
            <a:r>
              <a:rPr lang="ru-RU" sz="1200" smtClean="0">
                <a:latin typeface="Times New Roman" pitchFamily="18" charset="0"/>
              </a:rPr>
              <a:t>- обладает сформированной мотивацией к школьному обучению;</a:t>
            </a:r>
          </a:p>
          <a:p>
            <a:r>
              <a:rPr lang="ru-RU" sz="1200" smtClean="0">
                <a:latin typeface="Times New Roman" pitchFamily="18" charset="0"/>
              </a:rPr>
              <a:t>– усваивает значения новых слов на основе знаний о предметах и явлениях окружающего мира;</a:t>
            </a:r>
          </a:p>
          <a:p>
            <a:r>
              <a:rPr lang="ru-RU" sz="1200" smtClean="0">
                <a:latin typeface="Times New Roman" pitchFamily="18" charset="0"/>
              </a:rPr>
              <a:t>– употребляет слова, обозначающие личностные характеристики, многозначные;</a:t>
            </a:r>
          </a:p>
          <a:p>
            <a:r>
              <a:rPr lang="ru-RU" sz="1200" smtClean="0">
                <a:latin typeface="Times New Roman" pitchFamily="18" charset="0"/>
              </a:rPr>
              <a:t>– умеет подбирать слова с противоположным и сходным значением;</a:t>
            </a:r>
          </a:p>
          <a:p>
            <a:r>
              <a:rPr lang="ru-RU" sz="1200" smtClean="0">
                <a:latin typeface="Times New Roman" pitchFamily="18" charset="0"/>
              </a:rPr>
              <a:t>– правильно употребляет основные грамматические формы слова;</a:t>
            </a:r>
          </a:p>
          <a:p>
            <a:r>
              <a:rPr lang="ru-RU" sz="1200" smtClean="0">
                <a:latin typeface="Times New Roman" pitchFamily="18" charset="0"/>
              </a:rPr>
              <a:t>– составляет 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r>
              <a:rPr lang="ru-RU" sz="1200" smtClean="0">
                <a:latin typeface="Times New Roman" pitchFamily="18" charset="0"/>
              </a:rPr>
              <a:t>– 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r>
              <a:rPr lang="ru-RU" sz="1200" smtClean="0">
                <a:latin typeface="Times New Roman" pitchFamily="18" charset="0"/>
              </a:rPr>
              <a:t>– 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r>
              <a:rPr lang="ru-RU" sz="1200" smtClean="0">
                <a:latin typeface="Times New Roman" pitchFamily="18" charset="0"/>
              </a:rPr>
              <a:t>– правильно произносит звуки (в соответствии с онтогенезом);</a:t>
            </a:r>
          </a:p>
          <a:p>
            <a:r>
              <a:rPr lang="ru-RU" sz="1200" smtClean="0">
                <a:latin typeface="Times New Roman" pitchFamily="18" charset="0"/>
              </a:rPr>
              <a:t>– владеет основными видами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r>
              <a:rPr lang="ru-RU" sz="1200" smtClean="0">
                <a:latin typeface="Times New Roman" pitchFamily="18" charset="0"/>
              </a:rPr>
              <a:t>– выбирает род занятий, участников по совместной деятельности, избирательно и устойчиво взаимодействует с детьми;</a:t>
            </a:r>
          </a:p>
          <a:p>
            <a:r>
              <a:rPr lang="ru-RU" sz="1200" smtClean="0">
                <a:latin typeface="Times New Roman" pitchFamily="18" charset="0"/>
              </a:rPr>
              <a:t>– участвует в коллективном создании замысла в игре и на занятиях;</a:t>
            </a:r>
          </a:p>
          <a:p>
            <a:r>
              <a:rPr lang="ru-RU" sz="1200" smtClean="0">
                <a:latin typeface="Times New Roman" pitchFamily="18" charset="0"/>
              </a:rPr>
              <a:t>– передает как можно более точное сообщение другому, проявляя внимание к собеседнику;</a:t>
            </a:r>
          </a:p>
          <a:p>
            <a:r>
              <a:rPr lang="ru-RU" sz="1200" smtClean="0">
                <a:latin typeface="Times New Roman" pitchFamily="18" charset="0"/>
              </a:rPr>
              <a:t>– регулирует 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поддержки;</a:t>
            </a:r>
          </a:p>
          <a:p>
            <a:r>
              <a:rPr lang="ru-RU" sz="1200" smtClean="0">
                <a:latin typeface="Times New Roman" pitchFamily="18" charset="0"/>
              </a:rPr>
              <a:t>– отстаивает усвоенные нормы и правила перед ровесниками и взрослыми, стремится к самостоятельности, проявляет относительную независимость от взрослого;</a:t>
            </a:r>
          </a:p>
          <a:p>
            <a:r>
              <a:rPr lang="ru-RU" sz="1200" smtClean="0">
                <a:latin typeface="Times New Roman" pitchFamily="18" charset="0"/>
              </a:rPr>
              <a:t>– использует 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 и т. п.;</a:t>
            </a:r>
          </a:p>
          <a:p>
            <a:r>
              <a:rPr lang="ru-RU" sz="1200" smtClean="0">
                <a:latin typeface="Times New Roman" pitchFamily="18" charset="0"/>
              </a:rPr>
              <a:t>– использует 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</TotalTime>
  <Words>1136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Муниципальное дошкольное образовательное учреждение  «Детский сад комбинированного вида №12» п. Романовка</vt:lpstr>
      <vt:lpstr> В группе компенсирующей направленности для детей с тяжелыми нарушения речи (ТНР)  коррекционное направление работы является приоритетным. </vt:lpstr>
      <vt:lpstr>АООП ДО разработана на основе: </vt:lpstr>
      <vt:lpstr>АООП ДО включает следующие образовательные области: - социально-коммуникативное развитие; - познавательное развитие; - речевое развитие; - художественно-эстетическое развитие; - физическое развитие.     </vt:lpstr>
      <vt:lpstr>Цель Программы:</vt:lpstr>
      <vt:lpstr>Задачи, решение которых необходимо для реализации цели</vt:lpstr>
      <vt:lpstr>Программа имеет в своей основе  следующие принципы</vt:lpstr>
      <vt:lpstr>Характеристики, значимые для разработки и реализации «Программы»</vt:lpstr>
      <vt:lpstr>Целевые ориентиры  (на этапе завершения дошкольного образования) </vt:lpstr>
      <vt:lpstr>Слайд 10</vt:lpstr>
      <vt:lpstr>Особенности  направления коррекционной и образовательной деятельности </vt:lpstr>
      <vt:lpstr>Взаимодействие с семьями воспитанников</vt:lpstr>
      <vt:lpstr>Непрерывное взаимодействие учителя-логопеда с родителями осуществляется с помощью  коллективной, индивидуальной и наглядной форм работы. </vt:lpstr>
      <vt:lpstr>Особенности организации развивающей  предметно - пространственной среды</vt:lpstr>
      <vt:lpstr>Образовательные ресурсы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 № 37»</dc:title>
  <dc:creator>user</dc:creator>
  <cp:lastModifiedBy>user</cp:lastModifiedBy>
  <cp:revision>51</cp:revision>
  <dcterms:created xsi:type="dcterms:W3CDTF">2017-10-11T10:30:36Z</dcterms:created>
  <dcterms:modified xsi:type="dcterms:W3CDTF">2021-11-11T07:45:07Z</dcterms:modified>
</cp:coreProperties>
</file>